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65" r:id="rId1"/>
  </p:sldMasterIdLst>
  <p:notesMasterIdLst>
    <p:notesMasterId r:id="rId18"/>
  </p:notesMasterIdLst>
  <p:sldIdLst>
    <p:sldId id="261" r:id="rId2"/>
    <p:sldId id="265" r:id="rId3"/>
    <p:sldId id="281" r:id="rId4"/>
    <p:sldId id="301" r:id="rId5"/>
    <p:sldId id="268" r:id="rId6"/>
    <p:sldId id="279" r:id="rId7"/>
    <p:sldId id="280" r:id="rId8"/>
    <p:sldId id="271" r:id="rId9"/>
    <p:sldId id="310" r:id="rId10"/>
    <p:sldId id="304" r:id="rId11"/>
    <p:sldId id="306" r:id="rId12"/>
    <p:sldId id="312" r:id="rId13"/>
    <p:sldId id="314" r:id="rId14"/>
    <p:sldId id="303" r:id="rId15"/>
    <p:sldId id="308" r:id="rId16"/>
    <p:sldId id="276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574" autoAdjust="0"/>
  </p:normalViewPr>
  <p:slideViewPr>
    <p:cSldViewPr snapToGrid="0">
      <p:cViewPr varScale="1">
        <p:scale>
          <a:sx n="110" d="100"/>
          <a:sy n="110" d="100"/>
        </p:scale>
        <p:origin x="-594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48" d="100"/>
          <a:sy n="48" d="100"/>
        </p:scale>
        <p:origin x="-2874" y="-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1CB251-9E97-43C6-BB0B-362783277F23}" type="datetimeFigureOut">
              <a:rPr lang="ru-RU" smtClean="0"/>
              <a:pPr/>
              <a:t>28.08.2022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28757E-1899-41FC-9C3D-A0F82811D1E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15510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28757E-1899-41FC-9C3D-A0F82811D1EE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28757E-1899-41FC-9C3D-A0F82811D1EE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78240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28757E-1899-41FC-9C3D-A0F82811D1EE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73301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33234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92514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9357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311009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55422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8/28/2022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76413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8/28/2022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49446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96922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27417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62924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09586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20961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8/28/2022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6498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8/28/2022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16082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8/28/2022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90650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8/28/2022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53521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42328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8/28/2022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883516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66" r:id="rId1"/>
    <p:sldLayoutId id="2147483867" r:id="rId2"/>
    <p:sldLayoutId id="2147483868" r:id="rId3"/>
    <p:sldLayoutId id="2147483869" r:id="rId4"/>
    <p:sldLayoutId id="2147483870" r:id="rId5"/>
    <p:sldLayoutId id="2147483871" r:id="rId6"/>
    <p:sldLayoutId id="2147483872" r:id="rId7"/>
    <p:sldLayoutId id="2147483873" r:id="rId8"/>
    <p:sldLayoutId id="2147483874" r:id="rId9"/>
    <p:sldLayoutId id="2147483875" r:id="rId10"/>
    <p:sldLayoutId id="2147483876" r:id="rId11"/>
    <p:sldLayoutId id="2147483877" r:id="rId12"/>
    <p:sldLayoutId id="2147483878" r:id="rId13"/>
    <p:sldLayoutId id="2147483879" r:id="rId14"/>
    <p:sldLayoutId id="2147483880" r:id="rId15"/>
    <p:sldLayoutId id="2147483881" r:id="rId16"/>
    <p:sldLayoutId id="2147483882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39.jpeg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gif"/><Relationship Id="rId4" Type="http://schemas.openxmlformats.org/officeDocument/2006/relationships/image" Target="../media/image3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44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gif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gif"/><Relationship Id="rId4" Type="http://schemas.openxmlformats.org/officeDocument/2006/relationships/image" Target="../media/image46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gi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0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gif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gif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0717427" y="3674076"/>
            <a:ext cx="56429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endParaRPr lang="ru-RU" b="1" u="sng" dirty="0" smtClean="0"/>
          </a:p>
          <a:p>
            <a:endParaRPr lang="ru-RU" sz="2400" b="1" i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1030" name="Picture 6" descr="C:\Documents and Settings\user\Рабочий стол\18a624b4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6693" y="2086707"/>
            <a:ext cx="3327945" cy="4270863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4563762" y="1024129"/>
            <a:ext cx="5567789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Дополнительные образовательные услуги</a:t>
            </a:r>
          </a:p>
          <a:p>
            <a:pPr algn="ctr"/>
            <a:endParaRPr lang="ru-RU" sz="40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МБДОУ «Детский сад №89»</a:t>
            </a:r>
          </a:p>
          <a:p>
            <a:pPr algn="ctr"/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1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Владимир  </a:t>
            </a:r>
            <a:r>
              <a:rPr lang="ru-RU" sz="1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2022г</a:t>
            </a:r>
            <a:r>
              <a:rPr lang="ru-RU" sz="1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34064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  <p:sp>
        <p:nvSpPr>
          <p:cNvPr id="5" name="Прямоугольник 4"/>
          <p:cNvSpPr/>
          <p:nvPr/>
        </p:nvSpPr>
        <p:spPr>
          <a:xfrm>
            <a:off x="499807" y="304800"/>
            <a:ext cx="10989736" cy="26981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000"/>
              </a:spcBef>
              <a:buClr>
                <a:srgbClr val="1E5155">
                  <a:lumMod val="40000"/>
                  <a:lumOff val="60000"/>
                </a:srgbClr>
              </a:buClr>
              <a:buSzPct val="80000"/>
            </a:pPr>
            <a:r>
              <a:rPr lang="ru-RU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Сенсорное развитие </a:t>
            </a:r>
            <a:r>
              <a:rPr lang="ru-RU" sz="24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детей с 3-х лет</a:t>
            </a:r>
            <a:r>
              <a:rPr lang="ru-RU" sz="24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36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ts val="1000"/>
              </a:spcBef>
              <a:buClr>
                <a:srgbClr val="1E5155">
                  <a:lumMod val="40000"/>
                  <a:lumOff val="60000"/>
                </a:srgbClr>
              </a:buClr>
              <a:buSzPct val="80000"/>
            </a:pPr>
            <a:r>
              <a:rPr lang="ru-RU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«Цветик-</a:t>
            </a:r>
            <a:r>
              <a:rPr lang="ru-RU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семицветик</a:t>
            </a:r>
            <a:r>
              <a:rPr lang="ru-RU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2400" b="1" i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ts val="1000"/>
              </a:spcBef>
              <a:buClr>
                <a:srgbClr val="1E5155">
                  <a:lumMod val="40000"/>
                  <a:lumOff val="60000"/>
                </a:srgbClr>
              </a:buClr>
              <a:buSzPct val="80000"/>
            </a:pPr>
            <a:r>
              <a:rPr lang="ru-RU" sz="24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стоимость услуги-200 руб. одно занятие)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1000"/>
              </a:spcBef>
              <a:buClr>
                <a:srgbClr val="1E5155">
                  <a:lumMod val="40000"/>
                  <a:lumOff val="60000"/>
                </a:srgbClr>
              </a:buClr>
              <a:buSzPct val="80000"/>
            </a:pP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spcBef>
                <a:spcPts val="1000"/>
              </a:spcBef>
              <a:buClr>
                <a:srgbClr val="1E5155">
                  <a:lumMod val="40000"/>
                  <a:lumOff val="60000"/>
                </a:srgbClr>
              </a:buClr>
              <a:buSzPct val="80000"/>
            </a:pPr>
            <a:endParaRPr lang="ru-RU" sz="28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57200" y="4660490"/>
            <a:ext cx="3752491" cy="964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  <a:tabLst>
                <a:tab pos="1524000" algn="l"/>
              </a:tabLst>
            </a:pP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Воспитатель группы 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№7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1000"/>
              </a:spcAft>
              <a:tabLst>
                <a:tab pos="628650" algn="l"/>
              </a:tabLst>
            </a:pPr>
            <a:r>
              <a:rPr lang="ru-RU" b="1" u="sng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Никитина Светлана </a:t>
            </a:r>
            <a:r>
              <a:rPr lang="ru-RU" b="1" u="sng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Генадьевна</a:t>
            </a:r>
            <a:r>
              <a:rPr lang="ru-RU" b="1" u="sng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u="sng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                        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кв. 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категория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329796" y="2130726"/>
            <a:ext cx="5489739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400" b="1" u="sng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Цель</a:t>
            </a:r>
            <a:r>
              <a:rPr lang="ru-RU" sz="2400" b="1" u="sng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Обогащение сенсорного опыта детей, развитие и совершенствование сенсорных процессов (ощущения, восприятия, представлений) у детей младшего  дошкольного возраста.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1789" y="3558537"/>
            <a:ext cx="4166557" cy="27846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 descr="C:\Users\Ekaterina\Downloads\i.jp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8" t="14984" r="41363" b="44053"/>
          <a:stretch/>
        </p:blipFill>
        <p:spPr bwMode="auto">
          <a:xfrm>
            <a:off x="568667" y="1526874"/>
            <a:ext cx="2200412" cy="31336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5194275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3888" y="3007519"/>
            <a:ext cx="2286000" cy="2286000"/>
          </a:xfrm>
        </p:spPr>
      </p:pic>
      <p:pic>
        <p:nvPicPr>
          <p:cNvPr id="7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796009"/>
          </a:xfrm>
          <a:prstGeom prst="rect">
            <a:avLst/>
          </a:prstGeom>
        </p:spPr>
      </p:pic>
      <p:pic>
        <p:nvPicPr>
          <p:cNvPr id="3074" name="Picture 2" descr="C:\Users\user\Desktop\detsad-297663-142149674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19166" y="1253631"/>
            <a:ext cx="3043238" cy="40644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2" descr="C:\Users\Ekaterina\Downloads\Shapes-Gif.gif"/>
          <p:cNvPicPr>
            <a:picLocks noChangeAspect="1" noChangeArrowheads="1" noCrop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8418" y="340250"/>
            <a:ext cx="3923571" cy="22070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C:\Users\Ekaterina\Downloads\L4ck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068" y="3780446"/>
            <a:ext cx="2323381" cy="23233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16" y="699570"/>
            <a:ext cx="3595883" cy="26984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 descr="C:\Users\Ekaterina\Pictures\Saved Pictures\моё\работа\фото 2019-20\IMG-9695a490067efb28d270460d1c260a92-V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3088" y="507829"/>
            <a:ext cx="3325730" cy="44343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75564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4838" y="2721769"/>
            <a:ext cx="2324100" cy="2857500"/>
          </a:xfrm>
        </p:spPr>
      </p:pic>
      <p:pic>
        <p:nvPicPr>
          <p:cNvPr id="4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3366" y="3340250"/>
            <a:ext cx="4009735" cy="30073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966158" y="189781"/>
            <a:ext cx="1049432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ru-RU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Кружок </a:t>
            </a:r>
            <a:r>
              <a:rPr lang="ru-R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«Радужный песок</a:t>
            </a:r>
            <a:r>
              <a:rPr lang="ru-RU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ctr" fontAlgn="base"/>
            <a:r>
              <a:rPr lang="ru-RU" sz="28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стоимость услуги-200 руб. одно занятие)</a:t>
            </a:r>
            <a:endParaRPr lang="ru-RU" sz="2800" b="0" i="0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121152" y="1658112"/>
            <a:ext cx="479145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b="1" u="sng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Задачи: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азвитие 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мелкой 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моторики пальцев и кистей рук, тактильной чувствительности, творческого воображения детей посредством работы в технике рисования песком. </a:t>
            </a:r>
            <a:endParaRPr lang="ru-RU" sz="1600" b="1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80416" y="5115401"/>
            <a:ext cx="405268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группы 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№7</a:t>
            </a:r>
            <a:endParaRPr lang="ru-RU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u="sn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Крылова Елена </a:t>
            </a:r>
            <a:r>
              <a:rPr lang="ru-RU" b="1" u="sng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Вячеставовна</a:t>
            </a:r>
            <a:endParaRPr lang="ru-RU" b="1" u="sng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ысшее образование, первая кв. категория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07"/>
          <a:stretch/>
        </p:blipFill>
        <p:spPr>
          <a:xfrm>
            <a:off x="8151962" y="1491275"/>
            <a:ext cx="3403632" cy="20879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4" name="Picture 2" descr="C:\Users\Ekaterina\Downloads\image_11205111520107058043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4503" y="3617111"/>
            <a:ext cx="2730440" cy="27304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 descr="C:\Users\Ekaterina\Downloads\P_20210202_141131.jp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93" t="16731" r="60907" b="63848"/>
          <a:stretch/>
        </p:blipFill>
        <p:spPr bwMode="auto">
          <a:xfrm>
            <a:off x="578815" y="1975450"/>
            <a:ext cx="2233395" cy="31399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633340835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958" y="3436144"/>
            <a:ext cx="1165860" cy="1428750"/>
          </a:xfrm>
        </p:spPr>
      </p:pic>
      <p:pic>
        <p:nvPicPr>
          <p:cNvPr id="4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4098" name="Picture 2" descr="C:\Users\Ekaterina\Downloads\6LDc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884" y="0"/>
            <a:ext cx="5059513" cy="39767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Ekaterina\Downloads\BrLm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863" y="267419"/>
            <a:ext cx="4519763" cy="25423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Ekaterina\Downloads\109714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395" y="2975038"/>
            <a:ext cx="5135468" cy="32880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313579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  <p:sp>
        <p:nvSpPr>
          <p:cNvPr id="5" name="Прямоугольник 4"/>
          <p:cNvSpPr/>
          <p:nvPr/>
        </p:nvSpPr>
        <p:spPr>
          <a:xfrm>
            <a:off x="1500996" y="304800"/>
            <a:ext cx="9178506" cy="28212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000"/>
              </a:spcBef>
              <a:buClr>
                <a:srgbClr val="1E5155">
                  <a:lumMod val="40000"/>
                  <a:lumOff val="60000"/>
                </a:srgbClr>
              </a:buClr>
              <a:buSzPct val="80000"/>
            </a:pPr>
            <a:r>
              <a:rPr lang="ru-RU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«Веселый английский»</a:t>
            </a:r>
            <a:endParaRPr lang="ru-RU" sz="28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ts val="1000"/>
              </a:spcBef>
              <a:buClr>
                <a:srgbClr val="1E5155">
                  <a:lumMod val="40000"/>
                  <a:lumOff val="60000"/>
                </a:srgbClr>
              </a:buClr>
              <a:buSzPct val="80000"/>
            </a:pPr>
            <a:r>
              <a:rPr lang="ru-RU" sz="24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детей с 5-и лет</a:t>
            </a:r>
            <a:r>
              <a:rPr lang="ru-RU" sz="24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>
              <a:spcBef>
                <a:spcPts val="1000"/>
              </a:spcBef>
              <a:buClr>
                <a:srgbClr val="1E5155">
                  <a:lumMod val="40000"/>
                  <a:lumOff val="60000"/>
                </a:srgbClr>
              </a:buClr>
              <a:buSzPct val="80000"/>
            </a:pPr>
            <a:r>
              <a:rPr lang="ru-RU" sz="24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стоимость услуги-200 руб. одно занятие)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1000"/>
              </a:spcBef>
              <a:buClr>
                <a:srgbClr val="1E5155">
                  <a:lumMod val="40000"/>
                  <a:lumOff val="60000"/>
                </a:srgbClr>
              </a:buClr>
              <a:buSzPct val="80000"/>
            </a:pP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spcBef>
                <a:spcPts val="1000"/>
              </a:spcBef>
              <a:buClr>
                <a:srgbClr val="1E5155">
                  <a:lumMod val="40000"/>
                  <a:lumOff val="60000"/>
                </a:srgbClr>
              </a:buClr>
              <a:buSzPct val="80000"/>
            </a:pPr>
            <a:endParaRPr lang="ru-RU" sz="28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55608" y="4675518"/>
            <a:ext cx="4525992" cy="128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  <a:tabLst>
                <a:tab pos="1524000" algn="l"/>
              </a:tabLst>
            </a:pP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Воспитатель группы №10, преподаватель английского языка дошкольникам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1000"/>
              </a:spcAft>
              <a:tabLst>
                <a:tab pos="628650" algn="l"/>
              </a:tabLst>
            </a:pPr>
            <a:r>
              <a:rPr lang="ru-RU" b="1" u="sng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Медведева Елена Алексеевна </a:t>
            </a:r>
            <a:r>
              <a:rPr lang="ru-RU" b="1" u="sng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                        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образование 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высшее.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528204" y="1975448"/>
            <a:ext cx="5572664" cy="15563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u="sng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Цель: </a:t>
            </a: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формирование </a:t>
            </a:r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элементарных навыков общения на английском языке у детей дошкольного возраста</a:t>
            </a: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spcAft>
                <a:spcPts val="0"/>
              </a:spcAft>
            </a:pPr>
            <a:r>
              <a:rPr lang="ru-RU" sz="2400" b="1" u="sng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itchFamily="18" charset="0"/>
            </a:endParaRPr>
          </a:p>
        </p:txBody>
      </p:sp>
      <p:pic>
        <p:nvPicPr>
          <p:cNvPr id="11" name="Picture 2" descr="C:\Users\Ekaterina\Downloads\дс89_восп_х1шт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41" t="35625" r="22434" b="50158"/>
          <a:stretch/>
        </p:blipFill>
        <p:spPr bwMode="auto">
          <a:xfrm>
            <a:off x="925576" y="976718"/>
            <a:ext cx="2041308" cy="36004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26" name="Picture 2" descr="https://ozon-st.cdn.ngenix.net/multimedia/1024480975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47"/>
          <a:stretch/>
        </p:blipFill>
        <p:spPr bwMode="auto">
          <a:xfrm rot="911328">
            <a:off x="9188048" y="983027"/>
            <a:ext cx="2378232" cy="3167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cdn1.ozone.ru/s3/multimedia-k/6000303356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48"/>
          <a:stretch/>
        </p:blipFill>
        <p:spPr bwMode="auto">
          <a:xfrm>
            <a:off x="5608565" y="3234133"/>
            <a:ext cx="2786570" cy="3156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94275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46111" y="452717"/>
            <a:ext cx="10948481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ru-RU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Театральная студия </a:t>
            </a:r>
            <a:r>
              <a:rPr lang="ru-RU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(для детей с 5-и лет)</a:t>
            </a:r>
          </a:p>
          <a:p>
            <a:pPr algn="ctr" fontAlgn="base"/>
            <a:r>
              <a:rPr lang="ru-RU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Аленький цветочек</a:t>
            </a:r>
            <a:r>
              <a:rPr lang="ru-RU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</a:p>
          <a:p>
            <a:pPr algn="ctr" fontAlgn="base"/>
            <a:r>
              <a:rPr lang="ru-RU" sz="28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стоимость услуги </a:t>
            </a:r>
            <a:r>
              <a:rPr lang="ru-RU" sz="28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-200 </a:t>
            </a:r>
            <a:r>
              <a:rPr lang="ru-RU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руб. одно занятие)</a:t>
            </a:r>
            <a:endParaRPr lang="ru-RU" sz="2800" b="0" i="0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58495" y="4937759"/>
            <a:ext cx="44265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</a:t>
            </a:r>
            <a:r>
              <a:rPr lang="ru-RU" b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группы №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b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u="sng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Туктарова</a:t>
            </a:r>
            <a:r>
              <a:rPr lang="ru-RU" b="1" u="sn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Юлия Александровна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Средне-специальное образование, 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кв. категория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950234" y="2104845"/>
            <a:ext cx="479168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u="sn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развитие творческих, личностных, коммуникативных  и речевых способностей детей через приобщение к миру театра.</a:t>
            </a:r>
            <a:endParaRPr lang="ru-RU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Ekaterina\Pictures\Saved Pictures\моё\работа\дс89_восп_х1шт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58" t="18681" r="40392" b="62637"/>
          <a:stretch/>
        </p:blipFill>
        <p:spPr bwMode="auto">
          <a:xfrm>
            <a:off x="646111" y="2173002"/>
            <a:ext cx="1906438" cy="26664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https://www.culture.ru/storage/images/92261db13646473c49f671ba116d956d/bc7e63bd9c60d440dad0d5319bf429d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523" y="3304728"/>
            <a:ext cx="4181774" cy="30693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www.culture.ru/storage/images/7c395f8a520ffe3e097cb3ef8921bc97/e58b383ff34625ccc6f5d3c8b5846f05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8184" y="1770273"/>
            <a:ext cx="3852673" cy="28895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76563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4677983" y="3244334"/>
            <a:ext cx="40458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2">
                    <a:lumMod val="50000"/>
                  </a:schemeClr>
                </a:solidFill>
              </a:rPr>
              <a:t>Вместе весело играли</a:t>
            </a:r>
            <a:endParaRPr lang="ru-RU" dirty="0"/>
          </a:p>
        </p:txBody>
      </p:sp>
      <p:pic>
        <p:nvPicPr>
          <p:cNvPr id="11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2" descr="C:\Documents and Settings\user\Рабочий стол\69d2f908c89844b1a70c4552d00c5482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38225" y="1069181"/>
            <a:ext cx="1123950" cy="1123950"/>
          </a:xfrm>
          <a:prstGeom prst="rect">
            <a:avLst/>
          </a:prstGeom>
          <a:noFill/>
        </p:spPr>
      </p:pic>
      <p:pic>
        <p:nvPicPr>
          <p:cNvPr id="9" name="Picture 2" descr="C:\Documents and Settings\user\Рабочий стол\69d2f908c89844b1a70c4552d00c5482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3117144">
            <a:off x="9846946" y="1191101"/>
            <a:ext cx="1123950" cy="1123950"/>
          </a:xfrm>
          <a:prstGeom prst="rect">
            <a:avLst/>
          </a:prstGeom>
          <a:noFill/>
        </p:spPr>
      </p:pic>
      <p:pic>
        <p:nvPicPr>
          <p:cNvPr id="10" name="Picture 2" descr="C:\Documents and Settings\user\Рабочий стол\69d2f908c89844b1a70c4552d00c5482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4425" y="4909661"/>
            <a:ext cx="1123950" cy="1123950"/>
          </a:xfrm>
          <a:prstGeom prst="rect">
            <a:avLst/>
          </a:prstGeom>
          <a:noFill/>
        </p:spPr>
      </p:pic>
      <p:pic>
        <p:nvPicPr>
          <p:cNvPr id="12" name="Picture 2" descr="C:\Documents and Settings\user\Рабочий стол\69d2f908c89844b1a70c4552d00c5482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7595895">
            <a:off x="9877425" y="4970621"/>
            <a:ext cx="1123950" cy="1123950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1881809" y="1069181"/>
            <a:ext cx="808515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rgbClr val="000080"/>
                </a:solidFill>
                <a:latin typeface="Verdana" pitchFamily="34" charset="0"/>
                <a:ea typeface="Times New Roman" pitchFamily="18" charset="0"/>
                <a:cs typeface="Times New Roman" pitchFamily="18" charset="0"/>
              </a:rPr>
              <a:t>	</a:t>
            </a:r>
            <a:r>
              <a:rPr lang="ru-RU" dirty="0" smtClean="0">
                <a:solidFill>
                  <a:schemeClr val="bg1"/>
                </a:solidFill>
                <a:latin typeface="Verdana" pitchFamily="34" charset="0"/>
                <a:ea typeface="Times New Roman" pitchFamily="18" charset="0"/>
                <a:cs typeface="Times New Roman" pitchFamily="18" charset="0"/>
              </a:rPr>
              <a:t>     </a:t>
            </a:r>
            <a:r>
              <a:rPr lang="ru-RU" sz="3600" dirty="0" smtClean="0">
                <a:solidFill>
                  <a:schemeClr val="bg1"/>
                </a:solidFill>
                <a:latin typeface="Verdana" pitchFamily="34" charset="0"/>
                <a:ea typeface="Times New Roman" pitchFamily="18" charset="0"/>
                <a:cs typeface="Times New Roman" pitchFamily="18" charset="0"/>
              </a:rPr>
              <a:t>… </a:t>
            </a:r>
            <a:r>
              <a:rPr lang="ru-RU" sz="2800" b="1" dirty="0" smtClean="0">
                <a:solidFill>
                  <a:schemeClr val="bg1"/>
                </a:solidFill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Я на работе целый день</a:t>
            </a:r>
            <a:br>
              <a:rPr lang="ru-RU" sz="2800" b="1" dirty="0" smtClean="0">
                <a:solidFill>
                  <a:schemeClr val="bg1"/>
                </a:solidFill>
                <a:latin typeface="Comic Sans MS" pitchFamily="66" charset="0"/>
                <a:ea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chemeClr val="bg1"/>
                </a:solidFill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		Пою, леплю, танцую.</a:t>
            </a:r>
            <a:br>
              <a:rPr lang="ru-RU" sz="2800" b="1" dirty="0" smtClean="0">
                <a:solidFill>
                  <a:schemeClr val="bg1"/>
                </a:solidFill>
                <a:latin typeface="Comic Sans MS" pitchFamily="66" charset="0"/>
                <a:ea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chemeClr val="bg1"/>
                </a:solidFill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		Потом попью, опять поем</a:t>
            </a:r>
            <a:br>
              <a:rPr lang="ru-RU" sz="2800" b="1" dirty="0" smtClean="0">
                <a:solidFill>
                  <a:schemeClr val="bg1"/>
                </a:solidFill>
                <a:latin typeface="Comic Sans MS" pitchFamily="66" charset="0"/>
                <a:ea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chemeClr val="bg1"/>
                </a:solidFill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		И букву нарисую.</a:t>
            </a:r>
            <a:br>
              <a:rPr lang="ru-RU" sz="2800" b="1" dirty="0" smtClean="0">
                <a:solidFill>
                  <a:schemeClr val="bg1"/>
                </a:solidFill>
                <a:latin typeface="Comic Sans MS" pitchFamily="66" charset="0"/>
                <a:ea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chemeClr val="bg1"/>
                </a:solidFill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solidFill>
                  <a:schemeClr val="bg1"/>
                </a:solidFill>
                <a:latin typeface="Comic Sans MS" pitchFamily="66" charset="0"/>
                <a:ea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chemeClr val="bg1"/>
                </a:solidFill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		А если спросите меня,</a:t>
            </a:r>
            <a:br>
              <a:rPr lang="ru-RU" sz="2800" b="1" dirty="0" smtClean="0">
                <a:solidFill>
                  <a:schemeClr val="bg1"/>
                </a:solidFill>
                <a:latin typeface="Comic Sans MS" pitchFamily="66" charset="0"/>
                <a:ea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chemeClr val="bg1"/>
                </a:solidFill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		Отвечу очень громко:</a:t>
            </a:r>
            <a:br>
              <a:rPr lang="ru-RU" sz="2800" b="1" dirty="0" smtClean="0">
                <a:solidFill>
                  <a:schemeClr val="bg1"/>
                </a:solidFill>
                <a:latin typeface="Comic Sans MS" pitchFamily="66" charset="0"/>
                <a:ea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chemeClr val="bg1"/>
                </a:solidFill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		«Я в садике, я в садике</a:t>
            </a:r>
            <a:br>
              <a:rPr lang="ru-RU" sz="2800" b="1" dirty="0" smtClean="0">
                <a:solidFill>
                  <a:schemeClr val="bg1"/>
                </a:solidFill>
                <a:latin typeface="Comic Sans MS" pitchFamily="66" charset="0"/>
                <a:ea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chemeClr val="bg1"/>
                </a:solidFill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		Работаю ребенком!»</a:t>
            </a:r>
            <a:endParaRPr lang="ru-RU" sz="2800" b="1" dirty="0" smtClean="0">
              <a:solidFill>
                <a:schemeClr val="bg1"/>
              </a:solidFill>
              <a:latin typeface="Comic Sans MS" pitchFamily="66" charset="0"/>
              <a:cs typeface="Arial" pitchFamily="34" charset="0"/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b="1" i="1" dirty="0" smtClean="0">
                <a:solidFill>
                  <a:schemeClr val="bg1"/>
                </a:solidFill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                            (А. Вишневская</a:t>
            </a:r>
            <a:r>
              <a:rPr lang="ru-RU" sz="2400" i="1" dirty="0" smtClean="0">
                <a:solidFill>
                  <a:srgbClr val="000080"/>
                </a:solidFill>
                <a:latin typeface="Verdana" pitchFamily="34" charset="0"/>
                <a:ea typeface="Times New Roman" pitchFamily="18" charset="0"/>
                <a:cs typeface="Times New Roman" pitchFamily="18" charset="0"/>
              </a:rPr>
              <a:t>)</a:t>
            </a:r>
            <a:endParaRPr lang="ru-RU" sz="2400" dirty="0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81826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  <p:sp>
        <p:nvSpPr>
          <p:cNvPr id="5" name="Прямоугольник 4"/>
          <p:cNvSpPr/>
          <p:nvPr/>
        </p:nvSpPr>
        <p:spPr>
          <a:xfrm>
            <a:off x="499807" y="304800"/>
            <a:ext cx="10989736" cy="41908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000"/>
              </a:spcBef>
              <a:buClr>
                <a:srgbClr val="1E5155">
                  <a:lumMod val="40000"/>
                  <a:lumOff val="60000"/>
                </a:srgbClr>
              </a:buClr>
              <a:buSzPct val="80000"/>
            </a:pPr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нашем дошкольном образовательном учреждении </a:t>
            </a: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ts val="1000"/>
              </a:spcBef>
              <a:buClr>
                <a:srgbClr val="1E5155">
                  <a:lumMod val="40000"/>
                  <a:lumOff val="60000"/>
                </a:srgbClr>
              </a:buClr>
              <a:buSzPct val="80000"/>
            </a:pPr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предоставляются следующие дополнительные образовательные услуги:</a:t>
            </a:r>
          </a:p>
          <a:p>
            <a:pPr algn="ctr">
              <a:spcBef>
                <a:spcPts val="1000"/>
              </a:spcBef>
              <a:buClr>
                <a:srgbClr val="1E5155">
                  <a:lumMod val="40000"/>
                  <a:lumOff val="60000"/>
                </a:srgbClr>
              </a:buClr>
              <a:buSzPct val="80000"/>
            </a:pPr>
            <a:r>
              <a:rPr lang="ru-RU" sz="24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Уроки будущего первоклассника  </a:t>
            </a:r>
          </a:p>
          <a:p>
            <a:pPr algn="ctr">
              <a:spcBef>
                <a:spcPts val="1000"/>
              </a:spcBef>
              <a:buClr>
                <a:srgbClr val="1E5155">
                  <a:lumMod val="40000"/>
                  <a:lumOff val="60000"/>
                </a:srgbClr>
              </a:buClr>
              <a:buSzPct val="80000"/>
            </a:pPr>
            <a:r>
              <a:rPr lang="ru-RU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Развивай-ка»</a:t>
            </a:r>
            <a:r>
              <a:rPr lang="ru-RU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2800" b="1" i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ts val="1000"/>
              </a:spcBef>
              <a:buClr>
                <a:srgbClr val="1E5155">
                  <a:lumMod val="40000"/>
                  <a:lumOff val="60000"/>
                </a:srgbClr>
              </a:buClr>
              <a:buSzPct val="80000"/>
            </a:pPr>
            <a:r>
              <a:rPr lang="ru-RU" sz="2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(для детей с </a:t>
            </a:r>
            <a:r>
              <a:rPr lang="ru-RU" sz="20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5-и </a:t>
            </a:r>
            <a:r>
              <a:rPr lang="ru-RU" sz="2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лет</a:t>
            </a:r>
            <a:r>
              <a:rPr lang="ru-RU" sz="20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ru-RU" sz="2800" b="1" i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ts val="1000"/>
              </a:spcBef>
              <a:buClr>
                <a:srgbClr val="1E5155">
                  <a:lumMod val="40000"/>
                  <a:lumOff val="60000"/>
                </a:srgbClr>
              </a:buClr>
              <a:buSzPct val="80000"/>
            </a:pPr>
            <a:r>
              <a:rPr lang="ru-RU" sz="24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стоимость услуги-200 руб. одно занятие)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1000"/>
              </a:spcBef>
              <a:buClr>
                <a:srgbClr val="1E5155">
                  <a:lumMod val="40000"/>
                  <a:lumOff val="60000"/>
                </a:srgbClr>
              </a:buClr>
              <a:buSzPct val="80000"/>
            </a:pP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spcBef>
                <a:spcPts val="1000"/>
              </a:spcBef>
              <a:buClr>
                <a:srgbClr val="1E5155">
                  <a:lumMod val="40000"/>
                  <a:lumOff val="60000"/>
                </a:srgbClr>
              </a:buClr>
              <a:buSzPct val="80000"/>
            </a:pPr>
            <a:endParaRPr lang="ru-RU" sz="28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925056" y="5395482"/>
            <a:ext cx="5023103" cy="964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  <a:tabLst>
                <a:tab pos="1524000" algn="l"/>
              </a:tabLst>
            </a:pP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Педагог-психолог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1000"/>
              </a:spcAft>
              <a:tabLst>
                <a:tab pos="628650" algn="l"/>
              </a:tabLst>
            </a:pPr>
            <a:r>
              <a:rPr lang="ru-RU" b="1" u="sng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Рыбакова Екатерина Алексеевна 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                        образование высшее, 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высшая кв. 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категория.</a:t>
            </a:r>
            <a:endParaRPr lang="ru-RU" sz="14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31648" y="5368006"/>
            <a:ext cx="4949952" cy="964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  <a:tabLst>
                <a:tab pos="1524000" algn="l"/>
              </a:tabLst>
            </a:pP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Старший воспитатель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1000"/>
              </a:spcAft>
              <a:tabLst>
                <a:tab pos="628650" algn="l"/>
              </a:tabLst>
            </a:pPr>
            <a:r>
              <a:rPr lang="ru-RU" b="1" u="sng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Зиновьева Ирина Владимировна </a:t>
            </a:r>
            <a:r>
              <a:rPr lang="ru-RU" b="1" u="sng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                        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образование высшее, высшая кв. категория.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053750" y="3278038"/>
            <a:ext cx="6047117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400" b="1" u="sng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Цель: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азвитие 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познавательной сферы 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дошкольников – 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коррекция основных школьно-необходимых функций (памяти, внимания, 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восприятия, воображения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речи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основных мыслительных операций, различных видов 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мышления), формирование мотивационной готовности и развитие коммуникативной компетенции воспитанников.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4" name="__plpcte_target" descr="https://i.mycdn.me/i?r=AyH4iRPQ2q0otWIFepML2LxRFSc934pGxGMhxI5gjBjAuA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13" t="3272" r="38855" b="57747"/>
          <a:stretch/>
        </p:blipFill>
        <p:spPr bwMode="auto">
          <a:xfrm>
            <a:off x="629729" y="1743175"/>
            <a:ext cx="2202504" cy="32687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Рисунок 14" descr="C:\Users\Ekaterina\Pictures\Saved Pictures\7. 2019\P_20190621_081711_BF_1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31" r="37321" b="7059"/>
          <a:stretch/>
        </p:blipFill>
        <p:spPr bwMode="auto">
          <a:xfrm>
            <a:off x="9264243" y="1743174"/>
            <a:ext cx="2225300" cy="33565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5194275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9700" y="3769519"/>
            <a:ext cx="714375" cy="762000"/>
          </a:xfrm>
        </p:spPr>
      </p:pic>
      <p:pic>
        <p:nvPicPr>
          <p:cNvPr id="4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9270" y="3873021"/>
            <a:ext cx="1847850" cy="1714500"/>
          </a:xfrm>
          <a:prstGeom prst="rect">
            <a:avLst/>
          </a:prstGeom>
        </p:spPr>
      </p:pic>
      <p:pic>
        <p:nvPicPr>
          <p:cNvPr id="15" name="Picture 3" descr="C:\Users\Ekaterina\Pictures\Saved Pictures\моё\работа\P_20190320_111039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53" b="6443"/>
          <a:stretch/>
        </p:blipFill>
        <p:spPr bwMode="auto">
          <a:xfrm>
            <a:off x="7461850" y="538638"/>
            <a:ext cx="3858470" cy="50488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Ekaterina\Pictures\Saved Pictures\моё\работа\P_20200123_16080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834" y="538638"/>
            <a:ext cx="6162508" cy="34664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61854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2057" y="382195"/>
            <a:ext cx="1386626" cy="155083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6256" y="4432923"/>
            <a:ext cx="1291373" cy="1377464"/>
          </a:xfrm>
          <a:prstGeom prst="rect">
            <a:avLst/>
          </a:prstGeom>
        </p:spPr>
      </p:pic>
      <p:pic>
        <p:nvPicPr>
          <p:cNvPr id="11" name="Picture 2" descr="C:\Users\Ekaterina\Downloads\photo_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0163" y="2043091"/>
            <a:ext cx="5519279" cy="40140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Ekaterina\Pictures\Saved Pictures\моё\работа\P_20190919_095544_1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11"/>
          <a:stretch/>
        </p:blipFill>
        <p:spPr bwMode="auto">
          <a:xfrm>
            <a:off x="588104" y="382195"/>
            <a:ext cx="5220599" cy="36679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82682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38972"/>
          </a:xfrm>
        </p:spPr>
      </p:pic>
      <p:sp>
        <p:nvSpPr>
          <p:cNvPr id="6" name="Прямоугольник 5"/>
          <p:cNvSpPr/>
          <p:nvPr/>
        </p:nvSpPr>
        <p:spPr>
          <a:xfrm>
            <a:off x="3192000" y="3059668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50539" y="51413"/>
            <a:ext cx="11908219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ru-RU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Кружок нетрадиционного рисования </a:t>
            </a:r>
            <a:endParaRPr lang="ru-RU" sz="2800" b="1" i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/>
            <a:r>
              <a:rPr lang="ru-RU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Радуга в ладошках»</a:t>
            </a:r>
            <a:r>
              <a:rPr lang="ru-RU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4000" b="1" i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/>
            <a:r>
              <a:rPr lang="ru-RU" sz="28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детей с 4-х лет</a:t>
            </a:r>
            <a:r>
              <a:rPr lang="ru-RU" sz="28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ru-RU" sz="4000" b="1" i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/>
            <a:r>
              <a:rPr lang="ru-RU" sz="28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стоимость услуги-200 руб. одно занятие)</a:t>
            </a:r>
            <a:endParaRPr lang="ru-RU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 descr="D:\ФОТО\ДЕТИ\IMG_2120.jpg"/>
          <p:cNvPicPr/>
          <p:nvPr/>
        </p:nvPicPr>
        <p:blipFill rotWithShape="1">
          <a:blip r:embed="rId3" cstate="print"/>
          <a:srcRect b="18802"/>
          <a:stretch/>
        </p:blipFill>
        <p:spPr bwMode="auto">
          <a:xfrm>
            <a:off x="7869115" y="2013438"/>
            <a:ext cx="4122588" cy="2789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3376730" y="1821426"/>
            <a:ext cx="428136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b="1" u="sng" dirty="0" smtClean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u="sng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творческих способностей, изобразительных навыков </a:t>
            </a: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дошкольников,  с использованием различных изобразительных материалов 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нетрадиционных техник рисования</a:t>
            </a:r>
            <a:r>
              <a:rPr lang="ru-RU" sz="200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69276" y="3026979"/>
            <a:ext cx="291508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группы №2</a:t>
            </a:r>
          </a:p>
          <a:p>
            <a:pPr algn="ctr"/>
            <a:r>
              <a:rPr lang="ru-RU" b="1" u="sng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Мясникова</a:t>
            </a:r>
            <a:r>
              <a:rPr lang="ru-RU" b="1" u="sn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Елена Валентиновна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1-я кв. категория</a:t>
            </a:r>
          </a:p>
        </p:txBody>
      </p:sp>
      <p:pic>
        <p:nvPicPr>
          <p:cNvPr id="11" name="Picture 2" descr="C:\Users\Ekaterina\Desktop\IMG-20190120-WA0003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86" t="9496" r="1" b="24930"/>
          <a:stretch/>
        </p:blipFill>
        <p:spPr bwMode="auto">
          <a:xfrm>
            <a:off x="744432" y="383458"/>
            <a:ext cx="1919637" cy="28759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3918155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5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38972"/>
          </a:xfrm>
          <a:prstGeom prst="rect">
            <a:avLst/>
          </a:prstGeom>
        </p:spPr>
      </p:pic>
      <p:pic>
        <p:nvPicPr>
          <p:cNvPr id="6" name="Picture 3" descr="C:\Users\Ekaterina\Downloads\10(166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2801" y="538457"/>
            <a:ext cx="4446398" cy="33347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Users\Ekaterina\Downloads\FhA95xbtUEg-563x353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2" t="2522" r="51377" b="6484"/>
          <a:stretch/>
        </p:blipFill>
        <p:spPr bwMode="auto">
          <a:xfrm>
            <a:off x="456163" y="362306"/>
            <a:ext cx="2915728" cy="35109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1" descr="C:\Users\Ekaterina\Downloads\s120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4824" y="181150"/>
            <a:ext cx="2979431" cy="38732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08009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8888" y="2116931"/>
            <a:ext cx="6096000" cy="4067175"/>
          </a:xfrm>
        </p:spPr>
      </p:pic>
      <p:pic>
        <p:nvPicPr>
          <p:cNvPr id="4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024128" y="319549"/>
            <a:ext cx="1035100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Кружок </a:t>
            </a:r>
            <a:r>
              <a:rPr lang="ru-R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«Речевая мозаика</a:t>
            </a:r>
            <a:r>
              <a:rPr lang="ru-RU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ctr"/>
            <a:r>
              <a:rPr lang="ru-RU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(для детей с 4-х лет)</a:t>
            </a:r>
            <a:endParaRPr lang="ru-RU" sz="24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стоимость услуги </a:t>
            </a:r>
            <a:r>
              <a:rPr lang="ru-RU" sz="28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-200 </a:t>
            </a:r>
            <a:r>
              <a:rPr lang="ru-RU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руб. одно занятие)</a:t>
            </a:r>
            <a:endParaRPr lang="ru-RU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42452" y="4852219"/>
            <a:ext cx="304798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группы №2, учитель-логопед</a:t>
            </a:r>
          </a:p>
          <a:p>
            <a:pPr algn="ctr"/>
            <a:r>
              <a:rPr lang="ru-RU" b="1" u="sn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Сучкова Яна Александровна</a:t>
            </a:r>
          </a:p>
          <a:p>
            <a:pPr algn="ctr"/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ысшее образование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194304" y="1683280"/>
            <a:ext cx="50087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u="sng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Цель: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артикуляционной моторики 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дошкольников через 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артикуляционные упражнения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Формирование правильного звукопроизношения.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0432" y="3245026"/>
            <a:ext cx="3885411" cy="29140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2" descr="C:\Users\Женя\Desktop\IMG_154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7889" y="1683280"/>
            <a:ext cx="3351607" cy="49313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40" t="11529" r="18483" b="21796"/>
          <a:stretch/>
        </p:blipFill>
        <p:spPr bwMode="auto">
          <a:xfrm>
            <a:off x="691992" y="1307124"/>
            <a:ext cx="2085714" cy="32501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9598911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4677983" y="3244334"/>
            <a:ext cx="40458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2">
                    <a:lumMod val="50000"/>
                  </a:schemeClr>
                </a:solidFill>
              </a:rPr>
              <a:t>Вместе весело играли</a:t>
            </a:r>
            <a:endParaRPr lang="ru-RU" dirty="0"/>
          </a:p>
        </p:txBody>
      </p:sp>
      <p:pic>
        <p:nvPicPr>
          <p:cNvPr id="11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991"/>
            <a:ext cx="12192000" cy="679600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544128" y="256033"/>
            <a:ext cx="829749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ru-RU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Музыкальный кружок </a:t>
            </a:r>
          </a:p>
          <a:p>
            <a:pPr algn="ctr" fontAlgn="base"/>
            <a:r>
              <a:rPr lang="ru-RU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(для детей с 6 лет</a:t>
            </a:r>
            <a:r>
              <a:rPr lang="ru-RU" sz="28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ru-RU" sz="28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/>
            <a:r>
              <a:rPr lang="ru-RU" sz="28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«Звонкая свирель»</a:t>
            </a:r>
          </a:p>
          <a:p>
            <a:pPr algn="ctr" fontAlgn="base"/>
            <a:r>
              <a:rPr lang="ru-RU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(стоимость услуги — </a:t>
            </a:r>
            <a:r>
              <a:rPr lang="ru-RU" sz="28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 </a:t>
            </a:r>
            <a:r>
              <a:rPr lang="ru-RU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руб. одно занятие)</a:t>
            </a:r>
            <a:endParaRPr lang="ru-RU" sz="2800" b="0" i="1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7683910" y="4998786"/>
            <a:ext cx="431543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Музыкальный руководитель</a:t>
            </a:r>
          </a:p>
          <a:p>
            <a:pPr algn="ctr"/>
            <a:r>
              <a:rPr lang="ru-RU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Прозорова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Наталья Александровна</a:t>
            </a:r>
            <a:endParaRPr lang="ru-RU" b="1" u="sng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ысшее образование, 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высшая кв. категория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69411" y="2291442"/>
            <a:ext cx="4735902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u="sng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Цель</a:t>
            </a:r>
            <a:r>
              <a:rPr lang="ru-RU" sz="2000" b="1" u="sng" dirty="0" smtClean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азвитие </a:t>
            </a:r>
            <a:r>
              <a:rPr lang="ru-RU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слуховой и музыкальной памяти, мелкой моторики, дыхательной системы, творческое развитие личности ребенка, освоение музыкально-теоретических знаний, исполнение произведений.  </a:t>
            </a:r>
          </a:p>
          <a:p>
            <a:r>
              <a:rPr lang="ru-RU" sz="2000" b="1" u="sng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2" descr="E:\Прозорова Н.А.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478862" y="1287084"/>
            <a:ext cx="2520481" cy="35809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4" descr="C:\Users\Ekaterina\Downloads\anime-muzika-784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007830">
            <a:off x="4444484" y="4223308"/>
            <a:ext cx="3362678" cy="2751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16563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46111" y="452717"/>
            <a:ext cx="10948481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Кружок по обучению грамоте (для детей с 5-х лет</a:t>
            </a:r>
            <a:r>
              <a:rPr lang="ru-RU" sz="28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/>
            <a:r>
              <a:rPr lang="ru-RU" sz="28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АБВГДЕЙ-ка» </a:t>
            </a:r>
          </a:p>
          <a:p>
            <a:pPr algn="ctr" fontAlgn="base"/>
            <a:r>
              <a:rPr lang="ru-RU" sz="28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стоимость услуги </a:t>
            </a:r>
            <a:r>
              <a:rPr lang="ru-RU" sz="28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-200 </a:t>
            </a:r>
            <a:r>
              <a:rPr lang="ru-RU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руб. одно занятие)</a:t>
            </a:r>
            <a:endParaRPr lang="ru-RU" sz="2800" b="0" i="0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58495" y="4937759"/>
            <a:ext cx="442656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</a:t>
            </a:r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группы №10 </a:t>
            </a:r>
          </a:p>
          <a:p>
            <a:pPr algn="ctr"/>
            <a:r>
              <a:rPr lang="ru-RU" b="1" u="sng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Абарихина</a:t>
            </a:r>
            <a:r>
              <a:rPr lang="ru-RU" b="1" u="sn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Лариса Евгеньевна</a:t>
            </a:r>
          </a:p>
          <a:p>
            <a:pPr algn="ctr" fontAlgn="base"/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ысшее </a:t>
            </a: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образование,</a:t>
            </a:r>
          </a:p>
          <a:p>
            <a:pPr algn="ctr" fontAlgn="base"/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высшая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категория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endParaRPr lang="ru-RU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433314" y="1899267"/>
            <a:ext cx="6392174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000" b="1" u="sng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Цель</a:t>
            </a:r>
            <a:r>
              <a:rPr lang="ru-RU" sz="2000" b="1" u="sng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ru-RU" sz="2000" b="1" dirty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осуществление комплексного подхода к речевому развитию детей и подготовки их к усвоению грамоты, ознакомление детей со звуковым  анализом и развитие интереса и способности к чтению.</a:t>
            </a:r>
            <a:endParaRPr lang="ru-RU" sz="2000" b="1" dirty="0"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pic>
        <p:nvPicPr>
          <p:cNvPr id="9" name="Picture 3" descr="C:\Users\Ekaterina\Downloads\ЛАРИСА-199x300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341" y="1632281"/>
            <a:ext cx="2150140" cy="30863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1027" name="Picture 3" descr="C:\Users\Ekaterina\Downloads\pic0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0183" y="3767340"/>
            <a:ext cx="5452115" cy="2627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Documents and Settings\user\Рабочий стол\image-of-animated-book-to-use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232514" y="1632281"/>
            <a:ext cx="2959485" cy="22196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360687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">
  <a:themeElements>
    <a:clrScheme name="Ион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Ион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1236</TotalTime>
  <Words>508</Words>
  <Application>Microsoft Office PowerPoint</Application>
  <PresentationFormat>Произвольный</PresentationFormat>
  <Paragraphs>89</Paragraphs>
  <Slides>16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Ион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«Давайте жить дружно»</dc:title>
  <dc:creator>Ekaterina</dc:creator>
  <cp:lastModifiedBy>Пользователь Windows</cp:lastModifiedBy>
  <cp:revision>169</cp:revision>
  <dcterms:created xsi:type="dcterms:W3CDTF">2014-02-28T13:39:53Z</dcterms:created>
  <dcterms:modified xsi:type="dcterms:W3CDTF">2022-08-28T11:48:22Z</dcterms:modified>
</cp:coreProperties>
</file>